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5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8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2387" y="2932830"/>
            <a:ext cx="96343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u="sng" cap="none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omic Sans MS" panose="030F0702030302020204" pitchFamily="66" charset="0"/>
              </a:rPr>
              <a:t>HYDROELECTRICY</a:t>
            </a:r>
            <a:endParaRPr lang="en-US" sz="8000" b="1" u="sng" cap="none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81095" y="6142007"/>
            <a:ext cx="1984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By Naomi </a:t>
            </a:r>
            <a:r>
              <a:rPr lang="en-GB" dirty="0" err="1" smtClean="0"/>
              <a:t>Ellul</a:t>
            </a:r>
            <a:endParaRPr lang="en-GB" dirty="0" smtClean="0"/>
          </a:p>
          <a:p>
            <a:r>
              <a:rPr lang="en-GB" dirty="0" smtClean="0"/>
              <a:t>Form 3 Alpha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8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93" y="260866"/>
            <a:ext cx="10353761" cy="1326321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Types of renewable energy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913793" y="1362639"/>
            <a:ext cx="10353762" cy="3695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Green or renewable energy is generated from natural sources such as wind, water, rain, sunlight and geothermal heat. One of them is HYDROELECTRICITY which uses water as a source and is generated in hydro-power plants.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3" y="2793735"/>
            <a:ext cx="3476625" cy="3476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325" y="2793735"/>
            <a:ext cx="4943475" cy="370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2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0"/>
          <a:stretch/>
        </p:blipFill>
        <p:spPr>
          <a:xfrm>
            <a:off x="870875" y="1440612"/>
            <a:ext cx="9151280" cy="4804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5" b="49699"/>
          <a:stretch/>
        </p:blipFill>
        <p:spPr>
          <a:xfrm>
            <a:off x="10261520" y="318497"/>
            <a:ext cx="1764526" cy="17443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223" y="551410"/>
            <a:ext cx="10990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Dam</a:t>
            </a:r>
            <a:r>
              <a:rPr lang="en-GB" dirty="0"/>
              <a:t>	</a:t>
            </a:r>
            <a:r>
              <a:rPr lang="en-GB" dirty="0" smtClean="0"/>
              <a:t>	Generator		Penstock		Turbine		Generator		Electricity			</a:t>
            </a:r>
            <a:endParaRPr lang="en-GB" dirty="0"/>
          </a:p>
        </p:txBody>
      </p:sp>
      <p:sp>
        <p:nvSpPr>
          <p:cNvPr id="5" name="Right Arrow 4"/>
          <p:cNvSpPr/>
          <p:nvPr/>
        </p:nvSpPr>
        <p:spPr>
          <a:xfrm>
            <a:off x="1311215" y="551410"/>
            <a:ext cx="6469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>
            <a:off x="3214777" y="551410"/>
            <a:ext cx="6469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4923599" y="551410"/>
            <a:ext cx="6469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ight Arrow 8"/>
          <p:cNvSpPr/>
          <p:nvPr/>
        </p:nvSpPr>
        <p:spPr>
          <a:xfrm>
            <a:off x="6583791" y="620199"/>
            <a:ext cx="477848" cy="3005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9"/>
          <p:cNvSpPr/>
          <p:nvPr/>
        </p:nvSpPr>
        <p:spPr>
          <a:xfrm>
            <a:off x="8229207" y="566156"/>
            <a:ext cx="646981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905774" y="4753155"/>
            <a:ext cx="1328468" cy="819509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778815" y="5175849"/>
            <a:ext cx="1173192" cy="79363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098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746" y="85725"/>
            <a:ext cx="8333857" cy="1295400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The process of hydroelectricity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421" y="1173415"/>
            <a:ext cx="11326483" cy="50783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 First </a:t>
            </a:r>
            <a:r>
              <a:rPr lang="en-GB" u="sng" dirty="0" smtClean="0">
                <a:latin typeface="Comic Sans MS" panose="030F0702030302020204" pitchFamily="66" charset="0"/>
              </a:rPr>
              <a:t>dams</a:t>
            </a:r>
            <a:r>
              <a:rPr lang="en-GB" dirty="0" smtClean="0">
                <a:latin typeface="Comic Sans MS" panose="030F0702030302020204" pitchFamily="66" charset="0"/>
              </a:rPr>
              <a:t> are built to hold back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As the </a:t>
            </a:r>
            <a:r>
              <a:rPr lang="en-GB" u="sng" dirty="0" smtClean="0">
                <a:latin typeface="Comic Sans MS" panose="030F0702030302020204" pitchFamily="66" charset="0"/>
              </a:rPr>
              <a:t>gates</a:t>
            </a:r>
            <a:r>
              <a:rPr lang="en-GB" dirty="0" smtClean="0">
                <a:latin typeface="Comic Sans MS" panose="030F0702030302020204" pitchFamily="66" charset="0"/>
              </a:rPr>
              <a:t> are opened, a small opening of a large reservoir, builds very high water pressure as it flows through the penstock.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A </a:t>
            </a:r>
            <a:r>
              <a:rPr lang="en-GB" u="sng" dirty="0" smtClean="0">
                <a:latin typeface="Comic Sans MS" panose="030F0702030302020204" pitchFamily="66" charset="0"/>
              </a:rPr>
              <a:t>penstock</a:t>
            </a:r>
            <a:r>
              <a:rPr lang="en-GB" dirty="0" smtClean="0">
                <a:latin typeface="Comic Sans MS" panose="030F0702030302020204" pitchFamily="66" charset="0"/>
              </a:rPr>
              <a:t> is a pipeline that leads to the turbine, it is designed in such a way that the gravitational force, pulls the water down to the turbine, which produces kinetic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u="sng" dirty="0" smtClean="0">
                <a:latin typeface="Comic Sans MS" panose="030F0702030302020204" pitchFamily="66" charset="0"/>
              </a:rPr>
              <a:t>Turbines</a:t>
            </a:r>
            <a:r>
              <a:rPr lang="en-GB" dirty="0" smtClean="0">
                <a:latin typeface="Comic Sans MS" panose="030F0702030302020204" pitchFamily="66" charset="0"/>
              </a:rPr>
              <a:t> consist of large fan blades and a spindle, the spindle rotates when the water strikes the blades thus converting kinetic energy to mechanical energy.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Finally there is the </a:t>
            </a:r>
            <a:r>
              <a:rPr lang="en-GB" u="sng" dirty="0" smtClean="0">
                <a:latin typeface="Comic Sans MS" panose="030F0702030302020204" pitchFamily="66" charset="0"/>
              </a:rPr>
              <a:t>generator</a:t>
            </a:r>
            <a:r>
              <a:rPr lang="en-GB" dirty="0" smtClean="0">
                <a:latin typeface="Comic Sans MS" panose="030F0702030302020204" pitchFamily="66" charset="0"/>
              </a:rPr>
              <a:t>. The working up in an AC generator depends on </a:t>
            </a:r>
            <a:r>
              <a:rPr lang="en-GB" dirty="0" err="1" smtClean="0">
                <a:latin typeface="Comic Sans MS" panose="030F0702030302020204" pitchFamily="66" charset="0"/>
              </a:rPr>
              <a:t>Electromagnatic</a:t>
            </a:r>
            <a:r>
              <a:rPr lang="en-GB" dirty="0" smtClean="0">
                <a:latin typeface="Comic Sans MS" panose="030F0702030302020204" pitchFamily="66" charset="0"/>
              </a:rPr>
              <a:t> induction. Inside the generator are various mechanical parts which at the end lead to giving us electricity.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Comic Sans MS" panose="030F0702030302020204" pitchFamily="66" charset="0"/>
              </a:rPr>
              <a:t>Once the water has passed to the turbine, electricity is then passed on to houses, shops, companies, factories and all other buildings which need light to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89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300" y="100642"/>
            <a:ext cx="10353761" cy="1115683"/>
          </a:xfrm>
        </p:spPr>
        <p:txBody>
          <a:bodyPr/>
          <a:lstStyle/>
          <a:p>
            <a:r>
              <a:rPr lang="en-GB" u="sng" dirty="0" smtClean="0">
                <a:latin typeface="Comic Sans MS" panose="030F0702030302020204" pitchFamily="66" charset="0"/>
              </a:rPr>
              <a:t>Advantages of hydroelectricity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7585" y="1216325"/>
            <a:ext cx="11084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It is one of the most feasible of all renewable energy options and therefor the most popular.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In terms of reliability and consistency, hydroelectricity is way ahead of its other renewable energy counterparts.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Hydroelectric power is completely independent of fossil fuels or other perishable resources (it doesn’t harm the environment).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A hydroelectric power installation can be beneficial for fish breeding.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It is a clean way of producing energy and the water can be reused for agriculture, irrigation or civic water supply.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Hydroelectricity power stations have a very long life and can generate electricity for many years.</a:t>
            </a:r>
          </a:p>
          <a:p>
            <a:pPr marL="285750" indent="-285750">
              <a:buBlip>
                <a:blip r:embed="rId2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The time required for a hydro power station to shut down and restart is way too less than other power stations</a:t>
            </a:r>
          </a:p>
          <a:p>
            <a:pPr marL="285750" indent="-285750">
              <a:buBlip>
                <a:blip r:embed="rId2"/>
              </a:buBlip>
            </a:pPr>
            <a:endParaRPr lang="en-GB" dirty="0" smtClean="0"/>
          </a:p>
          <a:p>
            <a:pPr marL="285750" indent="-285750">
              <a:buBlip>
                <a:blip r:embed="rId2"/>
              </a:buBlip>
            </a:pPr>
            <a:endParaRPr lang="en-GB" dirty="0"/>
          </a:p>
          <a:p>
            <a:pPr marL="285750" indent="-285750">
              <a:buBlip>
                <a:blip r:embed="rId2"/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6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145" y="178281"/>
            <a:ext cx="10353761" cy="1046672"/>
          </a:xfrm>
        </p:spPr>
        <p:txBody>
          <a:bodyPr/>
          <a:lstStyle/>
          <a:p>
            <a:r>
              <a:rPr lang="en-GB" u="sng" dirty="0" err="1" smtClean="0">
                <a:latin typeface="Comic Sans MS" panose="030F0702030302020204" pitchFamily="66" charset="0"/>
              </a:rPr>
              <a:t>DISAdvantages</a:t>
            </a:r>
            <a:r>
              <a:rPr lang="en-GB" u="sng" dirty="0" smtClean="0">
                <a:latin typeface="Comic Sans MS" panose="030F0702030302020204" pitchFamily="66" charset="0"/>
              </a:rPr>
              <a:t> of hydroelectricity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5222" y="1224953"/>
            <a:ext cx="1110219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If there is a lack of rain near the hydro plant, water won’t collect upstream. With no water collecting upstream, less water flows through the hydropower plant and less electricity is generated.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Heavy rain may cause floods, thus causing mass damage to livelihood.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It may lead to adverse ecological effects on its immediate surroundings (it cannot be constructed just anywhere, a proper land examination is a must.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Silt (fine sand / mud) is a problem that may adversely effect the hydroelectric plant.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Finding a suitable place for both the reservoir and the turbine, often becomes a problem.</a:t>
            </a:r>
          </a:p>
          <a:p>
            <a:pPr marL="285750" indent="-285750">
              <a:buBlip>
                <a:blip r:embed="rId3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Earthquakes are a major concern when it comes to hydroelectricity generation.</a:t>
            </a:r>
          </a:p>
          <a:p>
            <a:pPr marL="285750" indent="-285750">
              <a:buBlip>
                <a:blip r:embed="rId3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en-GB" dirty="0" smtClean="0">
                <a:latin typeface="Comic Sans MS" panose="030F0702030302020204" pitchFamily="66" charset="0"/>
              </a:rPr>
              <a:t>If it is not planned wisely, a dam construction can amount to wastage of land and displacement of people (more land usage and people will have to be relocated.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3"/>
              </a:buBlip>
            </a:pPr>
            <a:endParaRPr lang="en-GB" dirty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3"/>
              </a:buBlip>
            </a:pPr>
            <a:endParaRPr lang="en-GB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3"/>
              </a:buBlip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64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t-MT" u="sng" dirty="0" err="1" smtClean="0">
                <a:latin typeface="Comic Sans MS" panose="030F0702030302020204" pitchFamily="66" charset="0"/>
              </a:rPr>
              <a:t>Places</a:t>
            </a:r>
            <a:r>
              <a:rPr lang="mt-MT" u="sng" dirty="0" smtClean="0">
                <a:latin typeface="Comic Sans MS" panose="030F0702030302020204" pitchFamily="66" charset="0"/>
              </a:rPr>
              <a:t> </a:t>
            </a:r>
            <a:r>
              <a:rPr lang="mt-MT" u="sng" dirty="0" err="1" smtClean="0">
                <a:latin typeface="Comic Sans MS" panose="030F0702030302020204" pitchFamily="66" charset="0"/>
              </a:rPr>
              <a:t>that</a:t>
            </a:r>
            <a:r>
              <a:rPr lang="mt-MT" u="sng" dirty="0" smtClean="0">
                <a:latin typeface="Comic Sans MS" panose="030F0702030302020204" pitchFamily="66" charset="0"/>
              </a:rPr>
              <a:t> </a:t>
            </a:r>
            <a:r>
              <a:rPr lang="mt-MT" u="sng" dirty="0" err="1" smtClean="0">
                <a:latin typeface="Comic Sans MS" panose="030F0702030302020204" pitchFamily="66" charset="0"/>
              </a:rPr>
              <a:t>use</a:t>
            </a:r>
            <a:r>
              <a:rPr lang="mt-MT" u="sng" dirty="0" smtClean="0">
                <a:latin typeface="Comic Sans MS" panose="030F0702030302020204" pitchFamily="66" charset="0"/>
              </a:rPr>
              <a:t> </a:t>
            </a:r>
            <a:r>
              <a:rPr lang="mt-MT" u="sng" dirty="0" err="1" smtClean="0">
                <a:latin typeface="Comic Sans MS" panose="030F0702030302020204" pitchFamily="66" charset="0"/>
              </a:rPr>
              <a:t>hydroelectricty</a:t>
            </a:r>
            <a:endParaRPr lang="en-GB" u="sng" dirty="0"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203" y="1648506"/>
            <a:ext cx="1108494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mt-MT" sz="3200" dirty="0" err="1" smtClean="0">
                <a:latin typeface="Comic Sans MS" panose="030F0702030302020204" pitchFamily="66" charset="0"/>
              </a:rPr>
              <a:t>Canada</a:t>
            </a:r>
            <a:endParaRPr lang="mt-MT" sz="3200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mt-MT" sz="3200" dirty="0" err="1" smtClean="0">
                <a:latin typeface="Comic Sans MS" panose="030F0702030302020204" pitchFamily="66" charset="0"/>
              </a:rPr>
              <a:t>Brazil</a:t>
            </a:r>
            <a:endParaRPr lang="mt-MT" sz="3200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mt-MT" sz="3200" dirty="0" err="1" smtClean="0">
                <a:latin typeface="Comic Sans MS" panose="030F0702030302020204" pitchFamily="66" charset="0"/>
              </a:rPr>
              <a:t>China</a:t>
            </a:r>
            <a:endParaRPr lang="mt-MT" sz="3200" dirty="0" smtClean="0">
              <a:latin typeface="Comic Sans MS" panose="030F0702030302020204" pitchFamily="66" charset="0"/>
            </a:endParaRPr>
          </a:p>
          <a:p>
            <a:pPr marL="285750" indent="-285750">
              <a:buBlip>
                <a:blip r:embed="rId2"/>
              </a:buBlip>
            </a:pPr>
            <a:r>
              <a:rPr lang="mt-MT" sz="3200" dirty="0" err="1" smtClean="0">
                <a:latin typeface="Comic Sans MS" panose="030F0702030302020204" pitchFamily="66" charset="0"/>
              </a:rPr>
              <a:t>United</a:t>
            </a:r>
            <a:r>
              <a:rPr lang="mt-MT" sz="3200" dirty="0" smtClean="0">
                <a:latin typeface="Comic Sans MS" panose="030F0702030302020204" pitchFamily="66" charset="0"/>
              </a:rPr>
              <a:t> </a:t>
            </a:r>
            <a:r>
              <a:rPr lang="mt-MT" sz="3200" dirty="0" err="1" smtClean="0">
                <a:latin typeface="Comic Sans MS" panose="030F0702030302020204" pitchFamily="66" charset="0"/>
              </a:rPr>
              <a:t>States</a:t>
            </a:r>
            <a:endParaRPr lang="mt-MT" sz="3200" dirty="0" smtClean="0">
              <a:latin typeface="Comic Sans MS" panose="030F0702030302020204" pitchFamily="66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432" y="1716567"/>
            <a:ext cx="6064190" cy="4024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62114" y="5740984"/>
            <a:ext cx="4485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400" dirty="0" smtClean="0">
                <a:latin typeface="Comic Sans MS" panose="030F0702030302020204" pitchFamily="66" charset="0"/>
              </a:rPr>
              <a:t>H</a:t>
            </a:r>
            <a:r>
              <a:rPr lang="en-GB" sz="2400" dirty="0" err="1" smtClean="0">
                <a:latin typeface="Comic Sans MS" panose="030F0702030302020204" pitchFamily="66" charset="0"/>
              </a:rPr>
              <a:t>ydroelectricity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plant in </a:t>
            </a:r>
            <a:r>
              <a:rPr lang="mt-MT" sz="2400" dirty="0" err="1" smtClean="0">
                <a:latin typeface="Comic Sans MS" panose="030F0702030302020204" pitchFamily="66" charset="0"/>
              </a:rPr>
              <a:t>C</a:t>
            </a:r>
            <a:r>
              <a:rPr lang="en-GB" sz="2400" dirty="0" err="1" smtClean="0">
                <a:latin typeface="Comic Sans MS" panose="030F0702030302020204" pitchFamily="66" charset="0"/>
              </a:rPr>
              <a:t>anada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21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77" y="127147"/>
            <a:ext cx="4452440" cy="2823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705" y="2950736"/>
            <a:ext cx="3450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400" dirty="0" smtClean="0">
                <a:latin typeface="Comic Sans MS" panose="030F0702030302020204" pitchFamily="66" charset="0"/>
              </a:rPr>
              <a:t>H</a:t>
            </a:r>
            <a:r>
              <a:rPr lang="en-GB" sz="2400" dirty="0" err="1" smtClean="0">
                <a:latin typeface="Comic Sans MS" panose="030F0702030302020204" pitchFamily="66" charset="0"/>
              </a:rPr>
              <a:t>ydroelectricity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plant in </a:t>
            </a:r>
            <a:r>
              <a:rPr lang="mt-MT" sz="2400" dirty="0">
                <a:latin typeface="Comic Sans MS" panose="030F0702030302020204" pitchFamily="66" charset="0"/>
              </a:rPr>
              <a:t>B</a:t>
            </a:r>
            <a:r>
              <a:rPr lang="en-GB" sz="2400" dirty="0" err="1" smtClean="0">
                <a:latin typeface="Comic Sans MS" panose="030F0702030302020204" pitchFamily="66" charset="0"/>
              </a:rPr>
              <a:t>razil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733" y="127147"/>
            <a:ext cx="4511213" cy="30074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43203" y="3134623"/>
            <a:ext cx="4080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400" dirty="0" smtClean="0">
                <a:latin typeface="Comic Sans MS" panose="030F0702030302020204" pitchFamily="66" charset="0"/>
              </a:rPr>
              <a:t>H</a:t>
            </a:r>
            <a:r>
              <a:rPr lang="en-GB" sz="2400" dirty="0" err="1" smtClean="0">
                <a:latin typeface="Comic Sans MS" panose="030F0702030302020204" pitchFamily="66" charset="0"/>
              </a:rPr>
              <a:t>ydroelectricity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plant in </a:t>
            </a:r>
            <a:r>
              <a:rPr lang="mt-MT" sz="2400" dirty="0">
                <a:latin typeface="Comic Sans MS" panose="030F0702030302020204" pitchFamily="66" charset="0"/>
              </a:rPr>
              <a:t>C</a:t>
            </a:r>
            <a:r>
              <a:rPr lang="en-GB" sz="2400" dirty="0" err="1" smtClean="0">
                <a:latin typeface="Comic Sans MS" panose="030F0702030302020204" pitchFamily="66" charset="0"/>
              </a:rPr>
              <a:t>hina</a:t>
            </a:r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533" y="3376568"/>
            <a:ext cx="4550188" cy="34126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3721" y="4482723"/>
            <a:ext cx="30451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2400" dirty="0" smtClean="0">
                <a:latin typeface="Comic Sans MS" panose="030F0702030302020204" pitchFamily="66" charset="0"/>
              </a:rPr>
              <a:t>H</a:t>
            </a:r>
            <a:r>
              <a:rPr lang="en-GB" sz="2400" dirty="0" err="1" smtClean="0">
                <a:latin typeface="Comic Sans MS" panose="030F0702030302020204" pitchFamily="66" charset="0"/>
              </a:rPr>
              <a:t>ydroelectricity</a:t>
            </a:r>
            <a:r>
              <a:rPr lang="en-GB" sz="2400" dirty="0" smtClean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plant in the </a:t>
            </a:r>
            <a:r>
              <a:rPr lang="mt-MT" sz="2400" dirty="0" err="1" smtClean="0">
                <a:latin typeface="Comic Sans MS" panose="030F0702030302020204" pitchFamily="66" charset="0"/>
              </a:rPr>
              <a:t>United</a:t>
            </a:r>
            <a:r>
              <a:rPr lang="mt-MT" sz="2400" dirty="0" smtClean="0">
                <a:latin typeface="Comic Sans MS" panose="030F0702030302020204" pitchFamily="66" charset="0"/>
              </a:rPr>
              <a:t> </a:t>
            </a:r>
            <a:r>
              <a:rPr lang="mt-MT" sz="2400" dirty="0" err="1" smtClean="0">
                <a:latin typeface="Comic Sans MS" panose="030F0702030302020204" pitchFamily="66" charset="0"/>
              </a:rPr>
              <a:t>States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37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358</TotalTime>
  <Words>542</Words>
  <Application>Microsoft Office PowerPoint</Application>
  <PresentationFormat>Widescreen</PresentationFormat>
  <Paragraphs>58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Comic Sans MS</vt:lpstr>
      <vt:lpstr>Rockwell</vt:lpstr>
      <vt:lpstr>Damask</vt:lpstr>
      <vt:lpstr>PowerPoint Presentation</vt:lpstr>
      <vt:lpstr>Types of renewable energy</vt:lpstr>
      <vt:lpstr>PowerPoint Presentation</vt:lpstr>
      <vt:lpstr>The process of hydroelectricity</vt:lpstr>
      <vt:lpstr>Advantages of hydroelectricity</vt:lpstr>
      <vt:lpstr>DISAdvantages of hydroelectricity</vt:lpstr>
      <vt:lpstr>Places that use hydroelectricty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Hydroelectricity</dc:title>
  <dc:creator>Schools_home</dc:creator>
  <cp:lastModifiedBy>Sue Davis</cp:lastModifiedBy>
  <cp:revision>26</cp:revision>
  <dcterms:created xsi:type="dcterms:W3CDTF">2018-01-04T09:23:41Z</dcterms:created>
  <dcterms:modified xsi:type="dcterms:W3CDTF">2018-03-02T14:34:48Z</dcterms:modified>
</cp:coreProperties>
</file>